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26"/>
  </p:notesMasterIdLst>
  <p:handoutMasterIdLst>
    <p:handoutMasterId r:id="rId27"/>
  </p:handoutMasterIdLst>
  <p:sldIdLst>
    <p:sldId id="394" r:id="rId3"/>
    <p:sldId id="476" r:id="rId4"/>
    <p:sldId id="508" r:id="rId5"/>
    <p:sldId id="557" r:id="rId6"/>
    <p:sldId id="558" r:id="rId7"/>
    <p:sldId id="551" r:id="rId8"/>
    <p:sldId id="552" r:id="rId9"/>
    <p:sldId id="553" r:id="rId10"/>
    <p:sldId id="535" r:id="rId11"/>
    <p:sldId id="554" r:id="rId12"/>
    <p:sldId id="555" r:id="rId13"/>
    <p:sldId id="536" r:id="rId14"/>
    <p:sldId id="539" r:id="rId15"/>
    <p:sldId id="483" r:id="rId16"/>
    <p:sldId id="530" r:id="rId17"/>
    <p:sldId id="556" r:id="rId18"/>
    <p:sldId id="415" r:id="rId19"/>
    <p:sldId id="492" r:id="rId20"/>
    <p:sldId id="491" r:id="rId21"/>
    <p:sldId id="494" r:id="rId22"/>
    <p:sldId id="528" r:id="rId23"/>
    <p:sldId id="405" r:id="rId24"/>
    <p:sldId id="400" r:id="rId2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C545B3C-8861-4738-869D-3B7DA15AE876}">
          <p14:sldIdLst>
            <p14:sldId id="394"/>
            <p14:sldId id="476"/>
            <p14:sldId id="508"/>
          </p14:sldIdLst>
        </p14:section>
        <p14:section name="Partners" id="{ADE5C46D-B933-4B39-A9C1-18695ACCC2B7}">
          <p14:sldIdLst>
            <p14:sldId id="557"/>
            <p14:sldId id="558"/>
          </p14:sldIdLst>
        </p14:section>
        <p14:section name="Module Overview" id="{5AF5DF23-BFD4-4487-92D2-6B725AF4019E}">
          <p14:sldIdLst>
            <p14:sldId id="551"/>
            <p14:sldId id="552"/>
            <p14:sldId id="553"/>
          </p14:sldIdLst>
        </p14:section>
        <p14:section name="Course Objective" id="{9F9759C1-F095-4CA3-819D-800E38407578}">
          <p14:sldIdLst>
            <p14:sldId id="535"/>
            <p14:sldId id="554"/>
            <p14:sldId id="555"/>
            <p14:sldId id="536"/>
            <p14:sldId id="539"/>
          </p14:sldIdLst>
        </p14:section>
        <p14:section name="Team" id="{D358BE77-7272-44D1-BDCE-F47F1E2C64D7}">
          <p14:sldIdLst>
            <p14:sldId id="483"/>
            <p14:sldId id="530"/>
            <p14:sldId id="556"/>
          </p14:sldIdLst>
        </p14:section>
        <p14:section name="Course Organization" id="{2B4D2ED8-F966-4FF9-BC04-EA7C60E10932}">
          <p14:sldIdLst>
            <p14:sldId id="415"/>
            <p14:sldId id="492"/>
            <p14:sldId id="491"/>
            <p14:sldId id="494"/>
          </p14:sldIdLst>
        </p14:section>
        <p14:section name="Conclusion" id="{E47C5259-9EA6-4EC9-BC48-DB727F9AFB1B}">
          <p14:sldIdLst>
            <p14:sldId id="528"/>
            <p14:sldId id="405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7" autoAdjust="0"/>
    <p:restoredTop sz="94595" autoAdjust="0"/>
  </p:normalViewPr>
  <p:slideViewPr>
    <p:cSldViewPr>
      <p:cViewPr varScale="1">
        <p:scale>
          <a:sx n="108" d="100"/>
          <a:sy n="108" d="100"/>
        </p:scale>
        <p:origin x="100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1/14/2019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11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3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19443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98913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11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2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xmlns="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xmlns="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xmlns="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xmlns="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xmlns="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xmlns="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xmlns="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41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34E5CD64-8E62-478C-BD07-29B0AE8E261B}"/>
              </a:ext>
            </a:extLst>
          </p:cNvPr>
          <p:cNvSpPr/>
          <p:nvPr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5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2B94D3F-5DC8-4398-914C-4833ABE4CC19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29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B21D9C95-5FF6-4F7E-AC00-ED6F3DD3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8AF69835-F228-45D6-B39E-583EEBF1F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0577C4C0-8539-4520-A497-BBFB4582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16073A22-1B90-4D35-943B-5D9816FEB8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F7C8CFEA-27DA-4058-A611-3AE5385190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CE9346DD-5152-48D0-8B06-7F8CE9803D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F6B4B602-D2C7-47C8-9470-2C5795ED8C2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103B7E6D-AFDD-45E1-8121-F42E465AB0E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5FA3191E-14EF-4DC3-AD93-CA289B12B4C9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AB530A8A-ABDE-4B7F-B28B-A9B499B32225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E5ADF575-91AD-4F69-BA66-356B62AEB683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D60C0104-2410-4352-A800-FD0292CC11A7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10FB7F08-6662-4D0C-AFAB-CFFDE9B1CA0A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379635D4-E3FF-4174-A648-032E9615851B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0601A2EF-9181-444B-8898-83A36D09B869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307F38C1-A87B-4D59-BE69-6A23413F5870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23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xmlns="" id="{7C54483B-C622-499B-BAE8-467BFD3E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xmlns="" id="{7AF9BEA8-CB87-4D39-873A-4E7E04D46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xmlns="" id="{7DFD3364-5D9B-4B91-B09C-8540E8205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xmlns="" id="{F0386401-29A7-4448-AB68-1289BA211F5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xmlns="" id="{CDC9F208-E4B0-4626-BBAD-F54DFF0CF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xmlns="" id="{1DE8CA65-1470-4A40-9B49-AFF7E19C2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F691F48-DCAC-4489-AA09-7346B7E6785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xmlns="" id="{61839306-7842-46B9-A463-C24420A37C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xmlns="" id="{F5EB795D-0B62-4CCB-983D-13BD9B3C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xmlns="" id="{91C19F79-E05B-4929-A929-287F44EB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xmlns="" id="{B38FBC35-D604-40D3-8560-90C506EBA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xmlns="" id="{71103A5B-EAFD-46BF-93EB-10FFF58B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xmlns="" id="{EDA50EFF-7A2E-4BB9-A7A8-5BBF9EE3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31C8BF23-28B4-4942-902F-58C0B92A760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xmlns="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xmlns="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xmlns="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xmlns="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40358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408789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04046DE-A9B1-432F-9B4A-FABC06FA6C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88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D6D6A09-06AD-490A-BFEA-2ED29E8BAB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xmlns="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xmlns="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7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4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5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xmlns="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xmlns="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9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5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0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2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06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62" r:id="rId17"/>
    <p:sldLayoutId id="2147483698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070/ExpressJS-17-Jun-2018-Exam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s://softuni.bg/courses/express-js-fundamentals" TargetMode="External"/><Relationship Id="rId7" Type="http://schemas.openxmlformats.org/officeDocument/2006/relationships/hyperlink" Target="https://www.facebook.com/groups/JSWebJanuary2019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hyperlink" Target="https://softuni.bg/forum/categories/3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express-js-fundamenta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hyperlink" Target="https://www.softwaregroup.com/" TargetMode="External"/><Relationship Id="rId18" Type="http://schemas.openxmlformats.org/officeDocument/2006/relationships/image" Target="../media/image51.png"/><Relationship Id="rId26" Type="http://schemas.openxmlformats.org/officeDocument/2006/relationships/image" Target="../media/image53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www.postbank.bg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4.png"/><Relationship Id="rId17" Type="http://schemas.openxmlformats.org/officeDocument/2006/relationships/hyperlink" Target="http://www.xs-software.com/" TargetMode="External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0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hyperlink" Target="https://netpeak.bg/" TargetMode="External"/><Relationship Id="rId24" Type="http://schemas.openxmlformats.org/officeDocument/2006/relationships/image" Target="../media/image35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://www.telenor.bg/" TargetMode="External"/><Relationship Id="rId23" Type="http://schemas.openxmlformats.org/officeDocument/2006/relationships/hyperlink" Target="https://www.superhosting.bg/" TargetMode="External"/><Relationship Id="rId10" Type="http://schemas.openxmlformats.org/officeDocument/2006/relationships/image" Target="../media/image48.png"/><Relationship Id="rId19" Type="http://schemas.openxmlformats.org/officeDocument/2006/relationships/hyperlink" Target="https://www.sbtech.com/" TargetMode="External"/><Relationship Id="rId4" Type="http://schemas.openxmlformats.org/officeDocument/2006/relationships/image" Target="../media/image45.png"/><Relationship Id="rId9" Type="http://schemas.openxmlformats.org/officeDocument/2006/relationships/hyperlink" Target="https://aeternity.com/" TargetMode="External"/><Relationship Id="rId14" Type="http://schemas.openxmlformats.org/officeDocument/2006/relationships/image" Target="../media/image49.png"/><Relationship Id="rId2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54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5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Express.js Fundamentals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0972" y="4938804"/>
            <a:ext cx="2950749" cy="382788"/>
          </a:xfrm>
        </p:spPr>
        <p:txBody>
          <a:bodyPr/>
          <a:lstStyle/>
          <a:p>
            <a:r>
              <a:rPr lang="en-US" sz="2000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800" dirty="0"/>
              <a:t>Technical Trainers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2438400"/>
            <a:ext cx="3962400" cy="24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Extend the skills, gained in JS Core, by introducing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solidFill>
                  <a:schemeClr val="bg1"/>
                </a:solidFill>
              </a:rPr>
              <a:t>server-side </a:t>
            </a:r>
            <a:r>
              <a:rPr lang="en-US" b="1" dirty="0">
                <a:solidFill>
                  <a:schemeClr val="bg1"/>
                </a:solidFill>
              </a:rPr>
              <a:t>JavaScript </a:t>
            </a:r>
            <a:r>
              <a:rPr lang="en-US" dirty="0"/>
              <a:t>technologies</a:t>
            </a:r>
          </a:p>
          <a:p>
            <a:r>
              <a:rPr lang="en-US" dirty="0"/>
              <a:t>Learn to use the most </a:t>
            </a:r>
            <a:r>
              <a:rPr lang="en-US" b="1" dirty="0">
                <a:solidFill>
                  <a:schemeClr val="bg1"/>
                </a:solidFill>
              </a:rPr>
              <a:t>common techniques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web </a:t>
            </a:r>
            <a:r>
              <a:rPr lang="en-US" dirty="0"/>
              <a:t>development</a:t>
            </a:r>
          </a:p>
          <a:p>
            <a:pPr marL="457200"/>
            <a:r>
              <a:rPr lang="en-US" dirty="0"/>
              <a:t>Apply the fundamentals of </a:t>
            </a:r>
            <a:r>
              <a:rPr lang="en-US" b="1" dirty="0">
                <a:solidFill>
                  <a:schemeClr val="bg1"/>
                </a:solidFill>
              </a:rPr>
              <a:t>application architecture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code </a:t>
            </a:r>
            <a:r>
              <a:rPr lang="en-US" dirty="0"/>
              <a:t>convention through the </a:t>
            </a:r>
            <a:r>
              <a:rPr lang="en-US" b="1" dirty="0">
                <a:solidFill>
                  <a:schemeClr val="bg1"/>
                </a:solidFill>
              </a:rPr>
              <a:t>MVC pattern</a:t>
            </a:r>
          </a:p>
          <a:p>
            <a:pPr>
              <a:spcBef>
                <a:spcPts val="2000"/>
              </a:spcBef>
            </a:pPr>
            <a:r>
              <a:rPr lang="en-US" dirty="0"/>
              <a:t>Requirements</a:t>
            </a:r>
          </a:p>
          <a:p>
            <a:pPr lvl="1"/>
            <a:r>
              <a:rPr lang="en-US" dirty="0"/>
              <a:t>HTML &amp; JS (ES 2016) coding skills – intermediate level</a:t>
            </a:r>
          </a:p>
          <a:p>
            <a:pPr lvl="1"/>
            <a:r>
              <a:rPr lang="en-US" dirty="0"/>
              <a:t>Computer English – entry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Objectives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Introduction to HTTP and Node.js</a:t>
            </a:r>
          </a:p>
          <a:p>
            <a:pPr>
              <a:lnSpc>
                <a:spcPct val="120000"/>
              </a:lnSpc>
            </a:pPr>
            <a:r>
              <a:rPr lang="en-US" dirty="0"/>
              <a:t>Node Web Server and </a:t>
            </a:r>
            <a:r>
              <a:rPr lang="en-US" dirty="0" smtClean="0"/>
              <a:t>Utilities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Persistence – Files and MongoDB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Intro </a:t>
            </a:r>
            <a:r>
              <a:rPr lang="en-US" dirty="0"/>
              <a:t>to </a:t>
            </a:r>
            <a:r>
              <a:rPr lang="en-US" dirty="0" smtClean="0"/>
              <a:t>Express.js &amp; View Engines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Session &amp; Authentication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Architecture &amp; Code Styling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Workshop: Building a REST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8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583" y="3505200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73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82AC9B3-CD5E-485F-AC84-B066819DD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5812" y="1143000"/>
            <a:ext cx="9927138" cy="5276048"/>
          </a:xfrm>
        </p:spPr>
        <p:txBody>
          <a:bodyPr>
            <a:normAutofit/>
          </a:bodyPr>
          <a:lstStyle/>
          <a:p>
            <a:r>
              <a:rPr lang="en-US" dirty="0" smtClean="0"/>
              <a:t>Link to last </a:t>
            </a:r>
            <a:r>
              <a:rPr lang="en-US" dirty="0"/>
              <a:t>Express.js Exam: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judge.softuni.bg/Contests/1070/ExpressJS-17-Jun-2018-Exam</a:t>
            </a:r>
            <a:endParaRPr lang="en-US" sz="2400" dirty="0" smtClean="0"/>
          </a:p>
          <a:p>
            <a:r>
              <a:rPr lang="en-GB" sz="3400" dirty="0" smtClean="0"/>
              <a:t>Structure: </a:t>
            </a:r>
            <a:r>
              <a:rPr lang="en-GB" sz="3400" b="1" dirty="0" smtClean="0">
                <a:solidFill>
                  <a:schemeClr val="bg1"/>
                </a:solidFill>
              </a:rPr>
              <a:t>Server-Side Rendering </a:t>
            </a:r>
            <a:r>
              <a:rPr lang="en-GB" sz="3400" dirty="0" smtClean="0"/>
              <a:t>App for 6 hours</a:t>
            </a:r>
          </a:p>
          <a:p>
            <a:pPr lvl="1"/>
            <a:r>
              <a:rPr lang="en-GB" sz="3000" dirty="0" smtClean="0"/>
              <a:t>Implement CRUD operations + </a:t>
            </a:r>
            <a:r>
              <a:rPr lang="en-GB" sz="3000" b="1" dirty="0" smtClean="0">
                <a:solidFill>
                  <a:schemeClr val="bg1"/>
                </a:solidFill>
              </a:rPr>
              <a:t>login </a:t>
            </a:r>
            <a:r>
              <a:rPr lang="en-GB" sz="3000" dirty="0" smtClean="0"/>
              <a:t>/ </a:t>
            </a:r>
            <a:r>
              <a:rPr lang="en-GB" sz="3000" b="1" dirty="0" smtClean="0">
                <a:solidFill>
                  <a:schemeClr val="bg1"/>
                </a:solidFill>
              </a:rPr>
              <a:t>register </a:t>
            </a:r>
            <a:r>
              <a:rPr lang="en-GB" sz="3000" dirty="0" smtClean="0"/>
              <a:t>/ </a:t>
            </a:r>
            <a:r>
              <a:rPr lang="en-GB" sz="3000" b="1" dirty="0" smtClean="0">
                <a:solidFill>
                  <a:schemeClr val="bg1"/>
                </a:solidFill>
              </a:rPr>
              <a:t>logout</a:t>
            </a:r>
          </a:p>
          <a:p>
            <a:pPr lvl="1">
              <a:buClr>
                <a:schemeClr val="tx1"/>
              </a:buClr>
            </a:pPr>
            <a:r>
              <a:rPr lang="en-GB" sz="3000" dirty="0" smtClean="0"/>
              <a:t>Use </a:t>
            </a:r>
            <a:r>
              <a:rPr lang="en-GB" sz="3000" b="1" dirty="0" smtClean="0">
                <a:solidFill>
                  <a:schemeClr val="bg1"/>
                </a:solidFill>
              </a:rPr>
              <a:t>Express.js</a:t>
            </a:r>
            <a:r>
              <a:rPr lang="en-GB" sz="3000" dirty="0" smtClean="0"/>
              <a:t> + </a:t>
            </a:r>
            <a:r>
              <a:rPr lang="en-GB" sz="3000" b="1" dirty="0" smtClean="0">
                <a:solidFill>
                  <a:schemeClr val="bg1"/>
                </a:solidFill>
              </a:rPr>
              <a:t>Handlebars</a:t>
            </a:r>
            <a:r>
              <a:rPr lang="en-GB" sz="3000" dirty="0" smtClean="0">
                <a:solidFill>
                  <a:schemeClr val="bg1"/>
                </a:solidFill>
              </a:rPr>
              <a:t> </a:t>
            </a:r>
            <a:r>
              <a:rPr lang="en-GB" sz="3000" dirty="0" smtClean="0"/>
              <a:t>and </a:t>
            </a:r>
            <a:r>
              <a:rPr lang="en-GB" sz="3000" b="1" dirty="0" smtClean="0">
                <a:solidFill>
                  <a:schemeClr val="bg1"/>
                </a:solidFill>
              </a:rPr>
              <a:t>MongoDB</a:t>
            </a:r>
            <a:endParaRPr lang="bg-BG" sz="3000" dirty="0" smtClean="0"/>
          </a:p>
          <a:p>
            <a:pPr>
              <a:buClr>
                <a:schemeClr val="tx1"/>
              </a:buClr>
            </a:pPr>
            <a:r>
              <a:rPr lang="en-US" sz="3200" dirty="0" smtClean="0"/>
              <a:t>Optionally:</a:t>
            </a:r>
          </a:p>
          <a:p>
            <a:pPr lvl="1">
              <a:buClr>
                <a:schemeClr val="tx1"/>
              </a:buClr>
            </a:pPr>
            <a:r>
              <a:rPr lang="en-US" sz="3000" dirty="0" smtClean="0"/>
              <a:t>Use MVC architecture</a:t>
            </a:r>
            <a:endParaRPr lang="en-GB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7710A67-8258-40BF-92EB-5591C8FB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534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xmlns="" id="{EC850D8D-B775-4D85-946D-35E3FA1CA480}"/>
              </a:ext>
            </a:extLst>
          </p:cNvPr>
          <p:cNvSpPr/>
          <p:nvPr/>
        </p:nvSpPr>
        <p:spPr bwMode="auto">
          <a:xfrm>
            <a:off x="4265613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5400" dirty="0"/>
              <a:t>Exam Demonstration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012" y="394224"/>
            <a:ext cx="3124201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21903A1-16BE-4FFA-B0C9-759872B7B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39D8692-CA7F-467D-B3BA-6F205A487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2" y="1066800"/>
            <a:ext cx="1822172" cy="31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Stack &amp; Senior Front-End </a:t>
            </a:r>
            <a:br>
              <a:rPr lang="en-US" dirty="0" smtClean="0"/>
            </a:br>
            <a:r>
              <a:rPr lang="en-US" dirty="0" smtClean="0"/>
              <a:t>Developer @ SoftUni</a:t>
            </a:r>
          </a:p>
          <a:p>
            <a:r>
              <a:rPr lang="en-US" dirty="0" smtClean="0"/>
              <a:t>Studied Computer Science in</a:t>
            </a:r>
            <a:br>
              <a:rPr lang="en-US" dirty="0" smtClean="0"/>
            </a:br>
            <a:r>
              <a:rPr lang="en-US" dirty="0" smtClean="0"/>
              <a:t>Newcastle University </a:t>
            </a:r>
          </a:p>
          <a:p>
            <a:r>
              <a:rPr lang="en-US" dirty="0" smtClean="0"/>
              <a:t>Passionate about Front-End Technologies</a:t>
            </a:r>
            <a:br>
              <a:rPr lang="en-US" dirty="0" smtClean="0"/>
            </a:br>
            <a:r>
              <a:rPr lang="en-US" dirty="0" smtClean="0"/>
              <a:t>(HTML/CSS/JS/React.js) and UX/UI Design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William Abboud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1676400"/>
            <a:ext cx="3505200" cy="3505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5572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90352" y="1196706"/>
            <a:ext cx="11815018" cy="51997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noProof="1"/>
              <a:t>Technical Trainer in Software</a:t>
            </a:r>
            <a:r>
              <a:rPr lang="bg-BG" noProof="1"/>
              <a:t/>
            </a:r>
            <a:br>
              <a:rPr lang="bg-BG" noProof="1"/>
            </a:br>
            <a:r>
              <a:rPr lang="en-US" noProof="1" smtClean="0"/>
              <a:t>University</a:t>
            </a:r>
          </a:p>
          <a:p>
            <a:pPr>
              <a:lnSpc>
                <a:spcPct val="120000"/>
              </a:lnSpc>
            </a:pPr>
            <a:r>
              <a:rPr lang="en-US" noProof="1" smtClean="0"/>
              <a:t>4+ years experience in the IT (HTML,</a:t>
            </a:r>
            <a:br>
              <a:rPr lang="en-US" noProof="1" smtClean="0"/>
            </a:br>
            <a:r>
              <a:rPr lang="en-US" noProof="1" smtClean="0"/>
              <a:t>CSS, JavaScript, C#, SQL, Windows</a:t>
            </a:r>
            <a:br>
              <a:rPr lang="en-US" noProof="1" smtClean="0"/>
            </a:br>
            <a:r>
              <a:rPr lang="en-US" noProof="1" smtClean="0"/>
              <a:t>Server)</a:t>
            </a:r>
          </a:p>
          <a:p>
            <a:pPr>
              <a:lnSpc>
                <a:spcPct val="120000"/>
              </a:lnSpc>
            </a:pPr>
            <a:r>
              <a:rPr lang="en-US" noProof="1" smtClean="0"/>
              <a:t>Excellent Software University</a:t>
            </a:r>
            <a:r>
              <a:rPr lang="bg-BG" noProof="1" smtClean="0"/>
              <a:t/>
            </a:r>
            <a:br>
              <a:rPr lang="bg-BG" noProof="1" smtClean="0"/>
            </a:br>
            <a:r>
              <a:rPr lang="en-US" noProof="1" smtClean="0"/>
              <a:t>student</a:t>
            </a:r>
          </a:p>
          <a:p>
            <a:pPr>
              <a:lnSpc>
                <a:spcPct val="120000"/>
              </a:lnSpc>
            </a:pPr>
            <a:endParaRPr lang="en-US" noProof="1" smtClean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noProof="1"/>
              <a:t>Ivaylo Dimitrov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AutoShape 2" descr="pavelkolev avatar"/>
          <p:cNvSpPr>
            <a:spLocks noChangeAspect="1" noChangeArrowheads="1"/>
          </p:cNvSpPr>
          <p:nvPr/>
        </p:nvSpPr>
        <p:spPr bwMode="auto">
          <a:xfrm>
            <a:off x="155534" y="-143532"/>
            <a:ext cx="304721" cy="30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bg-BG" sz="1799"/>
          </a:p>
        </p:txBody>
      </p:sp>
      <p:sp>
        <p:nvSpPr>
          <p:cNvPr id="3" name="AutoShape 4" descr="ÐÑÐ¾ÑÐ¸Ð»Ð½Ð° ÑÐ½Ð¸Ð¼ÐºÐ°"/>
          <p:cNvSpPr>
            <a:spLocks noChangeAspect="1" noChangeArrowheads="1"/>
          </p:cNvSpPr>
          <p:nvPr/>
        </p:nvSpPr>
        <p:spPr bwMode="auto">
          <a:xfrm>
            <a:off x="307894" y="8828"/>
            <a:ext cx="304721" cy="30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bg-BG" sz="1799"/>
          </a:p>
        </p:txBody>
      </p:sp>
      <p:pic>
        <p:nvPicPr>
          <p:cNvPr id="1026" name="Picture 2" descr="D:\Desktop\34200231_1778397618885016_2375297230299987968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2362200"/>
            <a:ext cx="4158017" cy="27713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84202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mtClean="0"/>
              <a:t>Course Organization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406862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Your homework is mainly work in class</a:t>
            </a:r>
          </a:p>
          <a:p>
            <a:pPr lvl="1"/>
            <a:r>
              <a:rPr lang="en-US" smtClean="0"/>
              <a:t>Lesson days </a:t>
            </a:r>
            <a:r>
              <a:rPr lang="en-US" smtClean="0">
                <a:sym typeface="Wingdings" panose="05000000000000000000" pitchFamily="2" charset="2"/>
              </a:rPr>
              <a:t></a:t>
            </a:r>
            <a:r>
              <a:rPr lang="en-US" smtClean="0"/>
              <a:t> slides + live demos </a:t>
            </a:r>
            <a:endParaRPr lang="bg-BG" smtClean="0"/>
          </a:p>
          <a:p>
            <a:pPr lvl="1"/>
            <a:r>
              <a:rPr lang="en-US" smtClean="0"/>
              <a:t>Exercise days </a:t>
            </a:r>
            <a:r>
              <a:rPr lang="en-US" smtClean="0">
                <a:sym typeface="Wingdings" panose="05000000000000000000" pitchFamily="2" charset="2"/>
              </a:rPr>
              <a:t></a:t>
            </a:r>
            <a:r>
              <a:rPr lang="en-US" smtClean="0"/>
              <a:t> only exercises</a:t>
            </a:r>
          </a:p>
          <a:p>
            <a:r>
              <a:rPr lang="en-US" smtClean="0"/>
              <a:t>How to submit your homework?</a:t>
            </a:r>
          </a:p>
          <a:p>
            <a:pPr lvl="1"/>
            <a:r>
              <a:rPr lang="en-US" smtClean="0"/>
              <a:t>Submitted in softuni.bg</a:t>
            </a:r>
          </a:p>
          <a:p>
            <a:r>
              <a:rPr lang="en-US" smtClean="0"/>
              <a:t>Do your homework when it's due</a:t>
            </a:r>
          </a:p>
          <a:p>
            <a:pPr lvl="1"/>
            <a:r>
              <a:rPr lang="en-US" smtClean="0"/>
              <a:t>Assignments pile up quickly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Homework Assignments &amp; Exercises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F251CBD-913C-42B3-BA69-E7E7F60C9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77" y="2792421"/>
            <a:ext cx="392567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</a:t>
            </a:r>
            <a:r>
              <a:rPr lang="en-US" dirty="0" smtClean="0"/>
              <a:t>90%</a:t>
            </a:r>
            <a:endParaRPr lang="en-US" dirty="0"/>
          </a:p>
          <a:p>
            <a:pPr lvl="1"/>
            <a:r>
              <a:rPr lang="en-US" dirty="0"/>
              <a:t>Exercises &amp; homework – </a:t>
            </a:r>
            <a:r>
              <a:rPr lang="en-US" dirty="0" smtClean="0"/>
              <a:t>10%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Bonuses: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5%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1C70AAF-2F36-4207-A978-F4449786A6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451" y="3630977"/>
            <a:ext cx="2898654" cy="256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7CD67DC-3695-4835-B2A3-0A77C830BA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1295400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52480" y="1371605"/>
            <a:ext cx="8180332" cy="4795935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Module Overview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</a:t>
            </a:r>
            <a:r>
              <a:rPr lang="en-US" dirty="0"/>
              <a:t>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Training and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Organization</a:t>
            </a:r>
          </a:p>
          <a:p>
            <a:pPr marL="932996" lvl="1" indent="-457200">
              <a:lnSpc>
                <a:spcPts val="4000"/>
              </a:lnSpc>
            </a:pPr>
            <a:r>
              <a:rPr lang="en-US" dirty="0" smtClean="0"/>
              <a:t>Evaluation </a:t>
            </a:r>
            <a:r>
              <a:rPr lang="en-US" dirty="0"/>
              <a:t>Criteria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Official web site:</a:t>
            </a:r>
          </a:p>
          <a:p>
            <a:endParaRPr lang="en-US" dirty="0"/>
          </a:p>
          <a:p>
            <a:r>
              <a:rPr lang="en-US" dirty="0"/>
              <a:t>Official discussion forum:</a:t>
            </a:r>
          </a:p>
          <a:p>
            <a:endParaRPr lang="en-US" dirty="0"/>
          </a:p>
          <a:p>
            <a:r>
              <a:rPr lang="en-US" dirty="0"/>
              <a:t>Official Facebook group: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58332" y="1839374"/>
            <a:ext cx="7620000" cy="604485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 smtClean="0">
                <a:solidFill>
                  <a:schemeClr val="bg1"/>
                </a:solidFill>
                <a:latin typeface="Consolas" pitchFamily="49" charset="0"/>
                <a:hlinkClick r:id="rId3"/>
              </a:rPr>
              <a:t>softuni.bg/courses/express-js-fundamentals</a:t>
            </a:r>
            <a:endParaRPr lang="en-US" sz="2400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288835"/>
            <a:ext cx="7620000" cy="604353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noProof="1" smtClean="0">
                <a:solidFill>
                  <a:schemeClr val="bg1"/>
                </a:solidFill>
                <a:latin typeface="Consolas" pitchFamily="49" charset="0"/>
                <a:hlinkClick r:id="rId4"/>
              </a:rPr>
              <a:t>softuni.bg/forum/categories/107/</a:t>
            </a:r>
            <a:endParaRPr lang="en-US" sz="2399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772" y="2856892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431" y="1217755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4645620"/>
            <a:ext cx="7620000" cy="604353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noProof="1" smtClean="0">
                <a:solidFill>
                  <a:schemeClr val="bg1"/>
                </a:solidFill>
                <a:latin typeface="Consolas" pitchFamily="49" charset="0"/>
                <a:hlinkClick r:id="rId7"/>
              </a:rPr>
              <a:t>facebook.com/groups/JSWebJanuary2019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hlinkClick r:id="rId7"/>
              </a:rPr>
              <a:t>/</a:t>
            </a:r>
            <a:endParaRPr lang="en-US" sz="2399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81" y="4589777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-7604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hlinkClick r:id="rId3"/>
              </a:rPr>
              <a:t>https://softuni.bg/courses/express-js-fundamentals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xmlns="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xmlns="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xmlns="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xmlns="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 smtClean="0"/>
              <a:t>#</a:t>
            </a:r>
            <a:r>
              <a:rPr lang="en-GB" sz="11500" b="1" dirty="0" err="1" smtClean="0"/>
              <a:t>js</a:t>
            </a:r>
            <a:r>
              <a:rPr lang="en-GB" sz="11500" b="1" dirty="0" smtClean="0"/>
              <a:t>-web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190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5799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2" name="Liebherr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63" r="-10163"/>
          <a:stretch/>
        </p:blipFill>
        <p:spPr>
          <a:xfrm>
            <a:off x="1065799" y="5566366"/>
            <a:ext cx="61771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43" r="-45643" b="-5187"/>
          <a:stretch/>
        </p:blipFill>
        <p:spPr>
          <a:xfrm>
            <a:off x="6028768" y="3505305"/>
            <a:ext cx="204684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1"/>
            <a:extLst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186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5799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5"/>
            <a:extLst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849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5799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9"/>
            <a:extLst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6361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03" t="-8951" r="-47603" b="-8951"/>
          <a:stretch/>
        </p:blipFill>
        <p:spPr>
          <a:xfrm>
            <a:off x="7699083" y="5566366"/>
            <a:ext cx="342394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3"/>
            <a:extLst/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34" t="-10753" r="-47934" b="-10753"/>
          <a:stretch/>
        </p:blipFill>
        <p:spPr bwMode="auto">
          <a:xfrm>
            <a:off x="8496927" y="3505306"/>
            <a:ext cx="262609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5"/>
            <a:extLst/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5799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7582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79612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9102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JS Web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Module Overview</a:t>
            </a:r>
            <a:endParaRPr lang="bg-B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69" y="1664646"/>
            <a:ext cx="1143000" cy="12423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84" y="1685284"/>
            <a:ext cx="1242391" cy="12423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493" y="3124200"/>
            <a:ext cx="2247363" cy="50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3 months intensive JavaScript framework training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4 times weekly</a:t>
            </a:r>
            <a:r>
              <a:rPr lang="en-US" dirty="0"/>
              <a:t>, lots of live coding, homework and projects</a:t>
            </a:r>
          </a:p>
          <a:p>
            <a:r>
              <a:rPr lang="en-US" dirty="0"/>
              <a:t>Part I – </a:t>
            </a:r>
            <a:r>
              <a:rPr lang="en-US" b="1" dirty="0">
                <a:solidFill>
                  <a:schemeClr val="bg1"/>
                </a:solidFill>
              </a:rPr>
              <a:t>Express.js</a:t>
            </a:r>
          </a:p>
          <a:p>
            <a:pPr lvl="1"/>
            <a:r>
              <a:rPr lang="en-US" dirty="0"/>
              <a:t>Node.js, MongoDB, Express.js Web Server</a:t>
            </a:r>
          </a:p>
          <a:p>
            <a:r>
              <a:rPr lang="en-US" dirty="0"/>
              <a:t>Part II – </a:t>
            </a:r>
            <a:r>
              <a:rPr lang="en-US" b="1" dirty="0">
                <a:solidFill>
                  <a:schemeClr val="bg1"/>
                </a:solidFill>
              </a:rPr>
              <a:t>React.js</a:t>
            </a:r>
          </a:p>
          <a:p>
            <a:pPr lvl="1"/>
            <a:r>
              <a:rPr lang="en-US" dirty="0"/>
              <a:t>React basics, JSX, </a:t>
            </a:r>
            <a:r>
              <a:rPr lang="en-US" dirty="0" smtClean="0"/>
              <a:t>Components</a:t>
            </a:r>
            <a:r>
              <a:rPr lang="en-US" dirty="0"/>
              <a:t>, Redux connection</a:t>
            </a:r>
          </a:p>
          <a:p>
            <a:r>
              <a:rPr lang="en-US" dirty="0"/>
              <a:t>Part III – </a:t>
            </a:r>
            <a:r>
              <a:rPr lang="en-US" b="1" dirty="0">
                <a:solidFill>
                  <a:schemeClr val="bg1"/>
                </a:solidFill>
              </a:rPr>
              <a:t>Angular</a:t>
            </a:r>
          </a:p>
          <a:p>
            <a:pPr lvl="1"/>
            <a:r>
              <a:rPr lang="en-US" dirty="0"/>
              <a:t>Angular </a:t>
            </a:r>
            <a:r>
              <a:rPr lang="en-US" dirty="0" smtClean="0"/>
              <a:t>CLI, </a:t>
            </a:r>
            <a:r>
              <a:rPr lang="en-US" dirty="0"/>
              <a:t>TypeScript, </a:t>
            </a:r>
            <a:r>
              <a:rPr lang="en-US" dirty="0" smtClean="0"/>
              <a:t>Services, DI, Directives, Redux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Web Module Goals</a:t>
            </a:r>
          </a:p>
        </p:txBody>
      </p:sp>
    </p:spTree>
    <p:extLst>
      <p:ext uri="{BB962C8B-B14F-4D97-AF65-F5344CB8AC3E}">
        <p14:creationId xmlns:p14="http://schemas.microsoft.com/office/powerpoint/2010/main" val="20631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JS Web Module </a:t>
            </a:r>
            <a:r>
              <a:rPr lang="en-US" dirty="0"/>
              <a:t>– Timeline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5314" y="1990562"/>
            <a:ext cx="11337898" cy="532601"/>
            <a:chOff x="395314" y="1838162"/>
            <a:chExt cx="9280498" cy="532601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395314" y="2097141"/>
              <a:ext cx="928049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1822" y="18381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778154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622647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086978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20444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65310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823174" y="198229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929380" y="1838162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580156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6806673" y="1981200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188771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189064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05844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322668" y="1504890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14-Jan-2019</a:t>
            </a:r>
            <a:endParaRPr lang="en-US" sz="2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501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11-Feb-2019</a:t>
            </a:r>
            <a:endParaRPr lang="en-US" sz="20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510063" y="1504890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18-Mar-2019</a:t>
            </a:r>
            <a:endParaRPr lang="en-US" sz="2000" b="1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C34FB44A-DBCC-4C07-81FF-696D35B2EA6B}"/>
              </a:ext>
            </a:extLst>
          </p:cNvPr>
          <p:cNvCxnSpPr>
            <a:cxnSpLocks/>
          </p:cNvCxnSpPr>
          <p:nvPr/>
        </p:nvCxnSpPr>
        <p:spPr>
          <a:xfrm>
            <a:off x="8837612" y="211379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BF76C2E1-7160-4C4B-A0F9-5C0DB95BE884}"/>
              </a:ext>
            </a:extLst>
          </p:cNvPr>
          <p:cNvCxnSpPr/>
          <p:nvPr/>
        </p:nvCxnSpPr>
        <p:spPr>
          <a:xfrm>
            <a:off x="533241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E457939-1894-404F-8183-80FA38B6E6DF}"/>
              </a:ext>
            </a:extLst>
          </p:cNvPr>
          <p:cNvSpPr/>
          <p:nvPr/>
        </p:nvSpPr>
        <p:spPr bwMode="auto">
          <a:xfrm>
            <a:off x="358821" y="2876044"/>
            <a:ext cx="2911092" cy="3049618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Express.js</a:t>
            </a:r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weeks * 4 times / week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GB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credits</a:t>
            </a: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Start: </a:t>
            </a:r>
            <a:r>
              <a:rPr lang="en-GB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14-Jan-2019</a:t>
            </a:r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GB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10-Feb-2019</a:t>
            </a:r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6E271F82-2EC8-45A6-9C23-CA5E5EC57823}"/>
              </a:ext>
            </a:extLst>
          </p:cNvPr>
          <p:cNvSpPr/>
          <p:nvPr/>
        </p:nvSpPr>
        <p:spPr bwMode="auto">
          <a:xfrm>
            <a:off x="3396013" y="2876044"/>
            <a:ext cx="3307995" cy="3049618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React.js</a:t>
            </a:r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GB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 * 4 times / week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GB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credits</a:t>
            </a: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Start: </a:t>
            </a:r>
            <a:r>
              <a:rPr lang="en-GB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11-Feb-2019</a:t>
            </a:r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Defense: 17-Mar-2019</a:t>
            </a:r>
            <a:endParaRPr lang="en-GB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A8499A2-1F18-44CE-BC12-71B59A3F878C}"/>
              </a:ext>
            </a:extLst>
          </p:cNvPr>
          <p:cNvSpPr/>
          <p:nvPr/>
        </p:nvSpPr>
        <p:spPr bwMode="auto">
          <a:xfrm>
            <a:off x="6793616" y="2876044"/>
            <a:ext cx="3034596" cy="3049618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Angular</a:t>
            </a:r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weeks * 4 times / week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GB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credits</a:t>
            </a: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Start: </a:t>
            </a:r>
            <a:r>
              <a:rPr lang="en-GB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18-Mar-2019</a:t>
            </a:r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Defense</a:t>
            </a:r>
            <a:r>
              <a:rPr lang="en-GB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21-Apr-2019</a:t>
            </a:r>
            <a:endParaRPr lang="en-GB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2658DD2F-E922-4AEE-8C00-EF533916B367}"/>
              </a:ext>
            </a:extLst>
          </p:cNvPr>
          <p:cNvSpPr/>
          <p:nvPr/>
        </p:nvSpPr>
        <p:spPr bwMode="auto">
          <a:xfrm>
            <a:off x="9904412" y="2876044"/>
            <a:ext cx="1981200" cy="3049618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Re-Take Exams</a:t>
            </a:r>
          </a:p>
          <a:p>
            <a:pPr algn="ctr"/>
            <a:endParaRPr lang="en-GB" sz="20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Express – 19 Apr</a:t>
            </a:r>
          </a:p>
          <a:p>
            <a:pPr algn="ctr"/>
            <a:r>
              <a:rPr lang="en-GB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 – 23 Apr</a:t>
            </a:r>
          </a:p>
          <a:p>
            <a:pPr algn="ctr"/>
            <a:r>
              <a:rPr lang="en-GB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Angular – 25 Apr</a:t>
            </a:r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478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32" grpId="0" animBg="1"/>
      <p:bldP spid="36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1373C89-5D68-46FD-805E-4691B9E9B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Course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228CC0-ED90-46D1-AE74-8EF199E28D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28D315A-6C16-4DEB-B5E3-DB0BB09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990600"/>
            <a:ext cx="5318632" cy="307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</Template>
  <TotalTime>0</TotalTime>
  <Words>504</Words>
  <Application>Microsoft Office PowerPoint</Application>
  <PresentationFormat>Custom</PresentationFormat>
  <Paragraphs>157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Express.js Fundamentals</vt:lpstr>
      <vt:lpstr>Table of Contents</vt:lpstr>
      <vt:lpstr>Have a Question?</vt:lpstr>
      <vt:lpstr>SoftUni Diamond Partners</vt:lpstr>
      <vt:lpstr>SoftUni Organizational Partners</vt:lpstr>
      <vt:lpstr>PowerPoint Presentation</vt:lpstr>
      <vt:lpstr>JS Web Module Goals</vt:lpstr>
      <vt:lpstr>JS Web Module – Timeline</vt:lpstr>
      <vt:lpstr>PowerPoint Presentation</vt:lpstr>
      <vt:lpstr>Course Objectives</vt:lpstr>
      <vt:lpstr>Course Topics</vt:lpstr>
      <vt:lpstr>Exam</vt:lpstr>
      <vt:lpstr>PowerPoint Presentation</vt:lpstr>
      <vt:lpstr>PowerPoint Presentation</vt:lpstr>
      <vt:lpstr>William Abboud</vt:lpstr>
      <vt:lpstr>Ivaylo Dimitrov</vt:lpstr>
      <vt:lpstr>PowerPoint Presentation</vt:lpstr>
      <vt:lpstr>Homework Assignments &amp; Exercises</vt:lpstr>
      <vt:lpstr>Scoring System for the Course</vt:lpstr>
      <vt:lpstr>Course Web Site, Forum and FB Group</vt:lpstr>
      <vt:lpstr>PowerPoint Presentation</vt:lpstr>
      <vt:lpstr>Trainings @ Software University (SoftUni)</vt:lpstr>
      <vt:lpstr>License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 &amp; Express.js Course Introduction</dc:title>
  <dc:subject>Node.js &amp; ExpressJS Fundamentals - Practical Training Course @ SoftUni</dc:subject>
  <dc:creator/>
  <cp:keywords>Node.js, ExpressJS, Software University, SoftUni, programming, coding, software development, education, training, course</cp:keywords>
  <dc:description>Node.js &amp; Express.js Fundamentals Course @ SoftUni - https://softuni.bg/courses/express-js-fundamentals</dc:description>
  <cp:lastModifiedBy/>
  <cp:revision>1</cp:revision>
  <dcterms:created xsi:type="dcterms:W3CDTF">2014-01-02T17:00:34Z</dcterms:created>
  <dcterms:modified xsi:type="dcterms:W3CDTF">2019-01-14T14:09:29Z</dcterms:modified>
  <cp:category>programming, education, software engineering, software development 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